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3" r:id="rId9"/>
    <p:sldId id="273" r:id="rId10"/>
    <p:sldId id="265" r:id="rId11"/>
    <p:sldId id="267" r:id="rId12"/>
    <p:sldId id="268" r:id="rId13"/>
    <p:sldId id="269" r:id="rId14"/>
  </p:sldIdLst>
  <p:sldSz cx="12192000" cy="6858000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76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4" name="Grafik 33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Grafik 34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de-DE"/>
              <a:t>Klicken Sie, um das Format des Titeltextes zu bearbeiten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de-DE"/>
              <a:t>Klicken Sie, um die Formate des Gliederungstextes zu bearbeiten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de-DE"/>
              <a:t>Zweite Gliederungsebene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de-DE"/>
              <a:t>Dritte Gliederungsebene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de-DE"/>
              <a:t>Vierte Gliederungsebene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de-DE"/>
              <a:t>Fünfte Gliederungsebene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de-DE"/>
              <a:t>Sechste Gliederungsebene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de-DE"/>
              <a:t>Siebente Gliederungsebene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e.rothe@drawehn-schule.ne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1008000" y="720000"/>
            <a:ext cx="10151640" cy="10807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50000"/>
              </a:lnSpc>
            </a:pPr>
            <a:r>
              <a:rPr lang="de-DE" sz="2800" b="1"/>
              <a:t>Die Oberstufe der KGS Drawehn-Schule Clenze:</a:t>
            </a:r>
            <a:endParaRPr/>
          </a:p>
          <a:p>
            <a:pPr algn="ctr">
              <a:lnSpc>
                <a:spcPct val="150000"/>
              </a:lnSpc>
            </a:pPr>
            <a:r>
              <a:rPr lang="de-DE" sz="2800" b="1"/>
              <a:t>Informationen zur Einführungsphase (Jahrgang 11)</a:t>
            </a:r>
            <a:endParaRPr/>
          </a:p>
        </p:txBody>
      </p:sp>
      <p:pic>
        <p:nvPicPr>
          <p:cNvPr id="37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794480" y="2348880"/>
            <a:ext cx="2261160" cy="1439640"/>
          </a:xfrm>
          <a:prstGeom prst="rect">
            <a:avLst/>
          </a:prstGeom>
          <a:ln>
            <a:noFill/>
          </a:ln>
        </p:spPr>
      </p:pic>
      <p:sp>
        <p:nvSpPr>
          <p:cNvPr id="38" name="CustomShape 2"/>
          <p:cNvSpPr/>
          <p:nvPr/>
        </p:nvSpPr>
        <p:spPr>
          <a:xfrm>
            <a:off x="1656000" y="3528000"/>
            <a:ext cx="8927640" cy="22626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endParaRPr lang="de-DE" sz="2800" dirty="0" smtClean="0">
              <a:solidFill>
                <a:srgbClr val="000000"/>
              </a:solidFill>
              <a:latin typeface="Calibri"/>
              <a:ea typeface="Microsoft YaHei"/>
            </a:endParaRPr>
          </a:p>
          <a:p>
            <a:pPr algn="ctr">
              <a:lnSpc>
                <a:spcPct val="100000"/>
              </a:lnSpc>
            </a:pPr>
            <a:r>
              <a:rPr lang="de-DE" sz="2800" dirty="0" smtClean="0">
                <a:solidFill>
                  <a:srgbClr val="000000"/>
                </a:solidFill>
                <a:latin typeface="Calibri"/>
                <a:ea typeface="Microsoft YaHei"/>
              </a:rPr>
              <a:t>Unser </a:t>
            </a:r>
            <a:r>
              <a:rPr lang="de-DE" sz="2800" dirty="0">
                <a:solidFill>
                  <a:srgbClr val="000000"/>
                </a:solidFill>
                <a:latin typeface="Calibri"/>
                <a:ea typeface="Microsoft YaHei"/>
              </a:rPr>
              <a:t>Ziel: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de-DE" sz="2800" dirty="0">
                <a:solidFill>
                  <a:srgbClr val="000000"/>
                </a:solidFill>
                <a:latin typeface="Calibri"/>
                <a:ea typeface="Microsoft YaHei"/>
              </a:rPr>
              <a:t>möglichst vielen Schülerinnen und Schülern den Weg zum Abitur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de-DE" sz="2800" dirty="0">
                <a:solidFill>
                  <a:srgbClr val="000000"/>
                </a:solidFill>
                <a:latin typeface="Calibri"/>
                <a:ea typeface="Microsoft YaHei"/>
              </a:rPr>
              <a:t> oder zur Fachhochschulreife (nach Jg. 12) ermöglichen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de-DE" sz="2800" dirty="0">
                <a:solidFill>
                  <a:srgbClr val="000000"/>
                </a:solidFill>
                <a:latin typeface="Calibri"/>
                <a:ea typeface="Microsoft YaHei"/>
              </a:rPr>
              <a:t>(besonders auch aus anderen Schulzweigen)!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2279520" y="1513080"/>
            <a:ext cx="7487640" cy="1187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latin typeface="Calibri"/>
              </a:rPr>
              <a:t>Die </a:t>
            </a:r>
            <a:r>
              <a:rPr lang="de-DE" sz="2400" b="1">
                <a:solidFill>
                  <a:srgbClr val="000000"/>
                </a:solidFill>
                <a:latin typeface="Calibri"/>
              </a:rPr>
              <a:t>Profile</a:t>
            </a:r>
            <a:r>
              <a:rPr lang="de-DE" sz="2400">
                <a:solidFill>
                  <a:srgbClr val="000000"/>
                </a:solidFill>
                <a:latin typeface="Calibri"/>
              </a:rPr>
              <a:t> orientieren sich an den möglichen Stärken der Schülerinnen und Schüler in bestimmten Fachbereichen – und werden wesentlich durch die </a:t>
            </a:r>
            <a:r>
              <a:rPr lang="de-DE" sz="2400" b="1">
                <a:solidFill>
                  <a:srgbClr val="000000"/>
                </a:solidFill>
                <a:latin typeface="Calibri"/>
              </a:rPr>
              <a:t>Prüfungsfächer</a:t>
            </a:r>
            <a:r>
              <a:rPr lang="de-DE" sz="2400">
                <a:solidFill>
                  <a:srgbClr val="000000"/>
                </a:solidFill>
                <a:latin typeface="Calibri"/>
              </a:rPr>
              <a:t> geprägt.</a:t>
            </a:r>
            <a:endParaRPr/>
          </a:p>
        </p:txBody>
      </p:sp>
      <p:sp>
        <p:nvSpPr>
          <p:cNvPr id="66" name="CustomShape 2"/>
          <p:cNvSpPr/>
          <p:nvPr/>
        </p:nvSpPr>
        <p:spPr>
          <a:xfrm>
            <a:off x="2279520" y="3020040"/>
            <a:ext cx="7487640" cy="573840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de-DE" sz="2600" b="1">
                <a:solidFill>
                  <a:srgbClr val="000000"/>
                </a:solidFill>
                <a:latin typeface="Calibri"/>
              </a:rPr>
              <a:t>	</a:t>
            </a:r>
            <a:r>
              <a:rPr lang="de-DE" sz="2400" i="1">
                <a:solidFill>
                  <a:srgbClr val="000000"/>
                </a:solidFill>
                <a:latin typeface="Calibri"/>
              </a:rPr>
              <a:t>- </a:t>
            </a:r>
            <a:r>
              <a:rPr lang="de-DE" sz="2400" b="1" i="1">
                <a:solidFill>
                  <a:srgbClr val="000000"/>
                </a:solidFill>
                <a:latin typeface="Calibri"/>
              </a:rPr>
              <a:t>sprachliches Profil </a:t>
            </a:r>
            <a:r>
              <a:rPr lang="de-DE" sz="2400" i="1">
                <a:solidFill>
                  <a:srgbClr val="000000"/>
                </a:solidFill>
                <a:latin typeface="Calibri"/>
              </a:rPr>
              <a:t>(A-Profil)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67" name="CustomShape 3"/>
          <p:cNvSpPr/>
          <p:nvPr/>
        </p:nvSpPr>
        <p:spPr>
          <a:xfrm>
            <a:off x="2279520" y="3901320"/>
            <a:ext cx="7487640" cy="5756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de-DE" sz="2600" b="1">
                <a:solidFill>
                  <a:srgbClr val="000000"/>
                </a:solidFill>
                <a:latin typeface="Calibri"/>
              </a:rPr>
              <a:t>	</a:t>
            </a:r>
            <a:r>
              <a:rPr lang="de-DE" sz="2400" i="1">
                <a:solidFill>
                  <a:srgbClr val="000000"/>
                </a:solidFill>
                <a:latin typeface="Calibri"/>
              </a:rPr>
              <a:t>- </a:t>
            </a:r>
            <a:r>
              <a:rPr lang="de-DE" sz="2400" b="1" i="1">
                <a:solidFill>
                  <a:srgbClr val="000000"/>
                </a:solidFill>
                <a:latin typeface="Calibri"/>
              </a:rPr>
              <a:t>gesellschaftswissenschaftliches Profil </a:t>
            </a:r>
            <a:r>
              <a:rPr lang="de-DE" sz="2400" i="1">
                <a:solidFill>
                  <a:srgbClr val="000000"/>
                </a:solidFill>
                <a:latin typeface="Calibri"/>
              </a:rPr>
              <a:t>(B-Profil)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68" name="CustomShape 4"/>
          <p:cNvSpPr/>
          <p:nvPr/>
        </p:nvSpPr>
        <p:spPr>
          <a:xfrm>
            <a:off x="2279520" y="4784400"/>
            <a:ext cx="7487640" cy="5756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de-DE" sz="2600" b="1" dirty="0">
                <a:solidFill>
                  <a:srgbClr val="000000"/>
                </a:solidFill>
                <a:latin typeface="Calibri"/>
              </a:rPr>
              <a:t>	</a:t>
            </a:r>
            <a:r>
              <a:rPr lang="de-DE" sz="2400" i="1" dirty="0">
                <a:solidFill>
                  <a:srgbClr val="000000"/>
                </a:solidFill>
                <a:latin typeface="Calibri"/>
              </a:rPr>
              <a:t>- </a:t>
            </a:r>
            <a:r>
              <a:rPr lang="de-DE" sz="2400" b="1" i="1" dirty="0" err="1" smtClean="0">
                <a:solidFill>
                  <a:srgbClr val="000000"/>
                </a:solidFill>
                <a:latin typeface="Calibri"/>
              </a:rPr>
              <a:t>naturwissenschaftl</a:t>
            </a:r>
            <a:r>
              <a:rPr lang="de-DE" sz="2400" b="1" i="1" dirty="0" smtClean="0">
                <a:solidFill>
                  <a:srgbClr val="000000"/>
                </a:solidFill>
                <a:latin typeface="Calibri"/>
              </a:rPr>
              <a:t>.-</a:t>
            </a:r>
            <a:r>
              <a:rPr lang="de-DE" sz="2400" b="1" i="1" dirty="0" err="1" smtClean="0">
                <a:solidFill>
                  <a:srgbClr val="000000"/>
                </a:solidFill>
                <a:latin typeface="Calibri"/>
              </a:rPr>
              <a:t>mathemat</a:t>
            </a:r>
            <a:r>
              <a:rPr lang="de-DE" sz="2400" b="1" i="1" dirty="0" smtClean="0">
                <a:solidFill>
                  <a:srgbClr val="000000"/>
                </a:solidFill>
                <a:latin typeface="Calibri"/>
              </a:rPr>
              <a:t>. </a:t>
            </a:r>
            <a:r>
              <a:rPr lang="de-DE" sz="2400" b="1" i="1" dirty="0">
                <a:solidFill>
                  <a:srgbClr val="000000"/>
                </a:solidFill>
                <a:latin typeface="Calibri"/>
              </a:rPr>
              <a:t>Profil </a:t>
            </a:r>
            <a:r>
              <a:rPr lang="de-DE" sz="2400" i="1" dirty="0">
                <a:solidFill>
                  <a:srgbClr val="000000"/>
                </a:solidFill>
                <a:latin typeface="Calibri"/>
              </a:rPr>
              <a:t>(C-Profil)</a:t>
            </a:r>
            <a:endParaRPr dirty="0"/>
          </a:p>
        </p:txBody>
      </p:sp>
      <p:sp>
        <p:nvSpPr>
          <p:cNvPr id="69" name="CustomShape 5"/>
          <p:cNvSpPr/>
          <p:nvPr/>
        </p:nvSpPr>
        <p:spPr>
          <a:xfrm>
            <a:off x="1882080" y="621360"/>
            <a:ext cx="7962480" cy="577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 sz="3200">
                <a:solidFill>
                  <a:srgbClr val="000000"/>
                </a:solidFill>
                <a:latin typeface="Calibri"/>
              </a:rPr>
              <a:t>Qualifikationsphase Jg. 12/13</a:t>
            </a:r>
            <a:endParaRPr/>
          </a:p>
        </p:txBody>
      </p:sp>
      <p:sp>
        <p:nvSpPr>
          <p:cNvPr id="70" name="CustomShape 6"/>
          <p:cNvSpPr/>
          <p:nvPr/>
        </p:nvSpPr>
        <p:spPr>
          <a:xfrm>
            <a:off x="896760" y="6205320"/>
            <a:ext cx="10164240" cy="36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Calibri"/>
              </a:rPr>
              <a:t>Einführungsphase Jg. 11 *** 2. Fremdsprache *** Auslandsschulbesuch *** Qualifikationsphase Jg. 12/13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1368000" y="404664"/>
            <a:ext cx="8639640" cy="47464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/>
            <a:r>
              <a:rPr lang="de-DE" dirty="0" smtClean="0"/>
              <a:t>Mögliche Profil-Wahlbäume</a:t>
            </a:r>
            <a:endParaRPr dirty="0"/>
          </a:p>
        </p:txBody>
      </p:sp>
      <p:pic>
        <p:nvPicPr>
          <p:cNvPr id="6" name="Grafik 5"/>
          <p:cNvPicPr/>
          <p:nvPr/>
        </p:nvPicPr>
        <p:blipFill>
          <a:blip r:embed="rId2">
            <a:lum bright="5000" contras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76" y="879312"/>
            <a:ext cx="5209360" cy="2837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rafik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984" y="879312"/>
            <a:ext cx="4996560" cy="2837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rafik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976" y="4005064"/>
            <a:ext cx="4857688" cy="27363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896760" y="6205320"/>
            <a:ext cx="10164240" cy="36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Calibri"/>
              </a:rPr>
              <a:t>Einführungsphase Jg. 11 *** 2. Fremdsprache *** Auslandsschulbesuch *** Qualifikationsphase Jg. 12/13 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1882080" y="621360"/>
            <a:ext cx="7962480" cy="1064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80" name="CustomShape 3"/>
          <p:cNvSpPr/>
          <p:nvPr/>
        </p:nvSpPr>
        <p:spPr>
          <a:xfrm>
            <a:off x="1440000" y="720000"/>
            <a:ext cx="9893880" cy="447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buFont typeface="Arial"/>
              <a:buChar char="•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Anmeldung für den Jahrgang 11 </a:t>
            </a:r>
            <a:r>
              <a:rPr lang="de-DE" sz="3200" dirty="0" smtClean="0">
                <a:solidFill>
                  <a:srgbClr val="000000"/>
                </a:solidFill>
                <a:latin typeface="Calibri"/>
              </a:rPr>
              <a:t>im </a:t>
            </a:r>
            <a:r>
              <a:rPr lang="de-DE" sz="3200" dirty="0" smtClean="0">
                <a:solidFill>
                  <a:srgbClr val="000000"/>
                </a:solidFill>
                <a:latin typeface="Calibri"/>
              </a:rPr>
              <a:t>Februar 2022</a:t>
            </a:r>
            <a:endParaRPr lang="de-DE" sz="3200" u="sng" dirty="0" smtClean="0">
              <a:solidFill>
                <a:srgbClr val="000000"/>
              </a:solidFill>
              <a:latin typeface="Calibri"/>
            </a:endParaRPr>
          </a:p>
          <a:p>
            <a:r>
              <a:rPr lang="de-DE" sz="32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de-DE" sz="3200" dirty="0">
                <a:solidFill>
                  <a:srgbClr val="000000"/>
                </a:solidFill>
                <a:latin typeface="Calibri"/>
              </a:rPr>
              <a:t>	</a:t>
            </a:r>
            <a:r>
              <a:rPr lang="de-DE" sz="3200" dirty="0" smtClean="0">
                <a:solidFill>
                  <a:srgbClr val="000000"/>
                </a:solidFill>
                <a:latin typeface="Calibri"/>
              </a:rPr>
              <a:t>(Anmeldebögen können im Sekretariat abgeholt 	werden und sind auf der Homepage zu finden)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3792600" y="2060640"/>
            <a:ext cx="4606200" cy="1918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 sz="6000" dirty="0">
                <a:solidFill>
                  <a:srgbClr val="000000"/>
                </a:solidFill>
                <a:latin typeface="Calibri"/>
              </a:rPr>
              <a:t>Zeit für Fragen</a:t>
            </a:r>
            <a:endParaRPr dirty="0"/>
          </a:p>
        </p:txBody>
      </p:sp>
      <p:sp>
        <p:nvSpPr>
          <p:cNvPr id="82" name="CustomShape 2"/>
          <p:cNvSpPr/>
          <p:nvPr/>
        </p:nvSpPr>
        <p:spPr>
          <a:xfrm>
            <a:off x="4187880" y="4916520"/>
            <a:ext cx="3815640" cy="88874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 dirty="0" smtClean="0">
                <a:solidFill>
                  <a:srgbClr val="000000"/>
                </a:solidFill>
                <a:latin typeface="Calibri"/>
                <a:hlinkClick r:id="rId2"/>
              </a:rPr>
              <a:t>nicole.rothe@drawehn-schule.net</a:t>
            </a:r>
            <a:endParaRPr lang="de-DE" dirty="0" smtClean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de-DE" dirty="0" smtClean="0">
                <a:solidFill>
                  <a:srgbClr val="000000"/>
                </a:solidFill>
                <a:latin typeface="Calibri"/>
              </a:rPr>
              <a:t>Oder </a:t>
            </a:r>
            <a:r>
              <a:rPr lang="de-DE" dirty="0" err="1" smtClean="0">
                <a:solidFill>
                  <a:srgbClr val="000000"/>
                </a:solidFill>
                <a:latin typeface="Calibri"/>
              </a:rPr>
              <a:t>telefonsich</a:t>
            </a:r>
            <a:r>
              <a:rPr lang="de-DE" dirty="0" smtClean="0">
                <a:solidFill>
                  <a:srgbClr val="000000"/>
                </a:solidFill>
                <a:latin typeface="Calibri"/>
              </a:rPr>
              <a:t>:</a:t>
            </a:r>
          </a:p>
          <a:p>
            <a:pPr algn="ctr">
              <a:lnSpc>
                <a:spcPct val="100000"/>
              </a:lnSpc>
            </a:pPr>
            <a:r>
              <a:rPr lang="de-DE" dirty="0" smtClean="0">
                <a:solidFill>
                  <a:srgbClr val="000000"/>
                </a:solidFill>
                <a:latin typeface="Calibri"/>
              </a:rPr>
              <a:t>05844-9881-227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896760" y="6205320"/>
            <a:ext cx="10164240" cy="36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Calibri"/>
              </a:rPr>
              <a:t>Einführungsphase Jg. 11 *** 2. Fremdsprache *** Auslandsschulbesuch *** Qualifikationsphase Jg. 12/13 </a:t>
            </a:r>
            <a:endParaRPr/>
          </a:p>
        </p:txBody>
      </p:sp>
      <p:sp>
        <p:nvSpPr>
          <p:cNvPr id="40" name="CustomShape 2"/>
          <p:cNvSpPr/>
          <p:nvPr/>
        </p:nvSpPr>
        <p:spPr>
          <a:xfrm>
            <a:off x="1882080" y="621360"/>
            <a:ext cx="7962480" cy="577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 sz="3200">
                <a:solidFill>
                  <a:srgbClr val="000000"/>
                </a:solidFill>
                <a:latin typeface="Calibri"/>
              </a:rPr>
              <a:t>Einführungsphase Jg. 11</a:t>
            </a:r>
            <a:endParaRPr/>
          </a:p>
        </p:txBody>
      </p:sp>
      <p:sp>
        <p:nvSpPr>
          <p:cNvPr id="41" name="CustomShape 3"/>
          <p:cNvSpPr/>
          <p:nvPr/>
        </p:nvSpPr>
        <p:spPr>
          <a:xfrm>
            <a:off x="1091880" y="1562400"/>
            <a:ext cx="9720360" cy="447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Klassenunterricht – neue Klassenbildungen 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Wie gehabt: Klassenlehrer/-innen im Tandem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neue Fächer: 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kein GSW, dafür Geschichte, Politik-Wirtschaft, Erdkunde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Musik / Kunst </a:t>
            </a:r>
            <a:r>
              <a:rPr lang="de-DE" sz="3200" dirty="0" smtClean="0">
                <a:solidFill>
                  <a:srgbClr val="000000"/>
                </a:solidFill>
                <a:latin typeface="Calibri"/>
              </a:rPr>
              <a:t>/ darstellendes Spiel (neu!) wahlweise </a:t>
            </a:r>
            <a:r>
              <a:rPr lang="de-DE" sz="3200" dirty="0">
                <a:solidFill>
                  <a:srgbClr val="000000"/>
                </a:solidFill>
                <a:latin typeface="Calibri"/>
              </a:rPr>
              <a:t>– Halbjahreswechsel möglich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neue Fremdsprache möglich – Spanisch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896760" y="6205320"/>
            <a:ext cx="10164240" cy="36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Calibri"/>
              </a:rPr>
              <a:t>Einführungsphase Jg. 11 *** 2. Fremdsprache *** Auslandsschulbesuch *** Qualifikationsphase Jg. 12/13 </a:t>
            </a:r>
            <a:endParaRPr/>
          </a:p>
        </p:txBody>
      </p:sp>
      <p:sp>
        <p:nvSpPr>
          <p:cNvPr id="43" name="CustomShape 2"/>
          <p:cNvSpPr/>
          <p:nvPr/>
        </p:nvSpPr>
        <p:spPr>
          <a:xfrm>
            <a:off x="1882080" y="621360"/>
            <a:ext cx="7962480" cy="577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 sz="3200">
                <a:solidFill>
                  <a:srgbClr val="000000"/>
                </a:solidFill>
                <a:latin typeface="Calibri"/>
              </a:rPr>
              <a:t>Einführungsphase Jg. 11</a:t>
            </a:r>
            <a:endParaRPr/>
          </a:p>
        </p:txBody>
      </p:sp>
      <p:sp>
        <p:nvSpPr>
          <p:cNvPr id="44" name="CustomShape 3"/>
          <p:cNvSpPr/>
          <p:nvPr/>
        </p:nvSpPr>
        <p:spPr>
          <a:xfrm>
            <a:off x="6448320" y="1750680"/>
            <a:ext cx="4266720" cy="577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Belegverpflichtungen</a:t>
            </a:r>
            <a:endParaRPr/>
          </a:p>
        </p:txBody>
      </p:sp>
      <p:sp>
        <p:nvSpPr>
          <p:cNvPr id="45" name="CustomShape 4"/>
          <p:cNvSpPr/>
          <p:nvPr/>
        </p:nvSpPr>
        <p:spPr>
          <a:xfrm>
            <a:off x="6448320" y="2428560"/>
            <a:ext cx="5246640" cy="2527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 dirty="0" smtClean="0">
                <a:solidFill>
                  <a:srgbClr val="000000"/>
                </a:solidFill>
                <a:latin typeface="Calibri"/>
              </a:rPr>
              <a:t>Ausnahme: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Spanisch als neue Fremdsprache </a:t>
            </a:r>
            <a:r>
              <a:rPr lang="de-DE" sz="3200" dirty="0" smtClean="0">
                <a:solidFill>
                  <a:srgbClr val="000000"/>
                </a:solidFill>
                <a:latin typeface="Calibri"/>
              </a:rPr>
              <a:t>4-stündig</a:t>
            </a:r>
          </a:p>
          <a:p>
            <a:pPr lvl="1"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 dirty="0" smtClean="0">
                <a:solidFill>
                  <a:srgbClr val="000000"/>
                </a:solidFill>
                <a:latin typeface="Calibri"/>
              </a:rPr>
              <a:t>Betriebspraktikum </a:t>
            </a:r>
            <a:r>
              <a:rPr lang="de-DE" sz="3200" dirty="0">
                <a:solidFill>
                  <a:srgbClr val="000000"/>
                </a:solidFill>
                <a:latin typeface="Calibri"/>
              </a:rPr>
              <a:t>in 11.2</a:t>
            </a:r>
            <a:endParaRPr dirty="0"/>
          </a:p>
        </p:txBody>
      </p:sp>
      <p:pic>
        <p:nvPicPr>
          <p:cNvPr id="46" name="Grafik 45"/>
          <p:cNvPicPr/>
          <p:nvPr/>
        </p:nvPicPr>
        <p:blipFill>
          <a:blip r:embed="rId2"/>
          <a:stretch>
            <a:fillRect/>
          </a:stretch>
        </p:blipFill>
        <p:spPr>
          <a:xfrm>
            <a:off x="990720" y="1193760"/>
            <a:ext cx="5320800" cy="4812840"/>
          </a:xfrm>
          <a:prstGeom prst="rect">
            <a:avLst/>
          </a:prstGeom>
          <a:ln>
            <a:solidFill>
              <a:srgbClr val="3465A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896760" y="6205320"/>
            <a:ext cx="10164240" cy="36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Calibri"/>
              </a:rPr>
              <a:t>Einführungsphase Jg. 11 *** 2. Fremdsprache *** Auslandsschulbesuch *** Qualifikationsphase Jg. 12/13 </a:t>
            </a:r>
            <a:endParaRPr/>
          </a:p>
        </p:txBody>
      </p:sp>
      <p:sp>
        <p:nvSpPr>
          <p:cNvPr id="48" name="CustomShape 2"/>
          <p:cNvSpPr/>
          <p:nvPr/>
        </p:nvSpPr>
        <p:spPr>
          <a:xfrm>
            <a:off x="1882080" y="621360"/>
            <a:ext cx="7962480" cy="577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 sz="3200">
                <a:solidFill>
                  <a:srgbClr val="000000"/>
                </a:solidFill>
                <a:latin typeface="Calibri"/>
              </a:rPr>
              <a:t>Einführungsphase Jg. 11</a:t>
            </a:r>
            <a:endParaRPr/>
          </a:p>
        </p:txBody>
      </p:sp>
      <p:sp>
        <p:nvSpPr>
          <p:cNvPr id="49" name="CustomShape 3"/>
          <p:cNvSpPr/>
          <p:nvPr/>
        </p:nvSpPr>
        <p:spPr>
          <a:xfrm>
            <a:off x="1091880" y="1562400"/>
            <a:ext cx="9720360" cy="577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>
                <a:solidFill>
                  <a:srgbClr val="000000"/>
                </a:solidFill>
                <a:latin typeface="Calibri"/>
              </a:rPr>
              <a:t>Punkte statt Noten</a:t>
            </a:r>
            <a:endParaRPr/>
          </a:p>
        </p:txBody>
      </p:sp>
      <p:pic>
        <p:nvPicPr>
          <p:cNvPr id="50" name="Grafik 3"/>
          <p:cNvPicPr/>
          <p:nvPr/>
        </p:nvPicPr>
        <p:blipFill>
          <a:blip r:embed="rId2"/>
          <a:stretch>
            <a:fillRect/>
          </a:stretch>
        </p:blipFill>
        <p:spPr>
          <a:xfrm>
            <a:off x="896760" y="2596320"/>
            <a:ext cx="10354320" cy="2113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1584000" y="864000"/>
            <a:ext cx="9359640" cy="13399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 sz="2600"/>
              <a:t>Was ist das Besondere an der Einführungsphase</a:t>
            </a:r>
            <a:endParaRPr/>
          </a:p>
          <a:p>
            <a:pPr algn="ctr">
              <a:lnSpc>
                <a:spcPct val="100000"/>
              </a:lnSpc>
            </a:pPr>
            <a:r>
              <a:rPr lang="de-DE" sz="2600"/>
              <a:t> der Drawehn-Schule Clenze?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52" name="CustomShape 2"/>
          <p:cNvSpPr/>
          <p:nvPr/>
        </p:nvSpPr>
        <p:spPr>
          <a:xfrm>
            <a:off x="1152000" y="2304000"/>
            <a:ext cx="9791640" cy="3789296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  <a:buSzPct val="25000"/>
            </a:pPr>
            <a:r>
              <a:rPr lang="de-DE" sz="2200" dirty="0"/>
              <a:t>Wenn die 2. Fremdsprache bereits 5 Jahre belegt wurde, </a:t>
            </a: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de-DE" sz="2200" dirty="0"/>
              <a:t>kann diese bereits nach 10 abgewählt werden.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de-DE" sz="2200" dirty="0"/>
              <a:t>Sport als Prüfungsfach (P5) in der Qualifikationsphase möglich; </a:t>
            </a: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de-DE" sz="2200" dirty="0"/>
              <a:t>dazu nötig: Sporttheorie in einem Halbjahr in 11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de-DE" sz="2200" dirty="0"/>
              <a:t>Segel-Zeit zur Förderung und Forderung individueller Stärken und Schwächen</a:t>
            </a:r>
            <a:endParaRPr dirty="0"/>
          </a:p>
          <a:p>
            <a:pPr>
              <a:lnSpc>
                <a:spcPct val="100000"/>
              </a:lnSpc>
              <a:buSzPct val="25000"/>
            </a:pPr>
            <a:r>
              <a:rPr lang="de-DE" sz="2200" dirty="0" smtClean="0"/>
              <a:t>in </a:t>
            </a:r>
            <a:r>
              <a:rPr lang="de-DE" sz="2200" dirty="0"/>
              <a:t>z.B. Englisch, Mathematik, Nachhaltigkeit (betreut durch Lehrkraft, </a:t>
            </a:r>
            <a:endParaRPr lang="de-DE" sz="2200" dirty="0" smtClean="0"/>
          </a:p>
          <a:p>
            <a:pPr>
              <a:lnSpc>
                <a:spcPct val="100000"/>
              </a:lnSpc>
              <a:buSzPct val="25000"/>
            </a:pPr>
            <a:r>
              <a:rPr lang="de-DE" sz="2200" dirty="0" smtClean="0"/>
              <a:t>kann </a:t>
            </a:r>
            <a:r>
              <a:rPr lang="de-DE" sz="2200" dirty="0"/>
              <a:t>angewählt werden</a:t>
            </a:r>
            <a:r>
              <a:rPr lang="de-DE" sz="2200" dirty="0" smtClean="0"/>
              <a:t>)</a:t>
            </a:r>
          </a:p>
          <a:p>
            <a:pPr>
              <a:lnSpc>
                <a:spcPct val="100000"/>
              </a:lnSpc>
              <a:buSzPct val="25000"/>
            </a:pPr>
            <a:endParaRPr lang="de-DE" sz="2200" dirty="0"/>
          </a:p>
          <a:p>
            <a:pPr>
              <a:lnSpc>
                <a:spcPct val="100000"/>
              </a:lnSpc>
              <a:buSzPct val="25000"/>
            </a:pPr>
            <a:endParaRPr lang="de-DE" sz="2200" dirty="0" smtClean="0"/>
          </a:p>
          <a:p>
            <a:pPr>
              <a:lnSpc>
                <a:spcPct val="100000"/>
              </a:lnSpc>
              <a:buSzPct val="25000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970801E2-3432-46D7-8DE9-30D496B91924}"/>
              </a:ext>
            </a:extLst>
          </p:cNvPr>
          <p:cNvSpPr txBox="1"/>
          <p:nvPr/>
        </p:nvSpPr>
        <p:spPr>
          <a:xfrm>
            <a:off x="896646" y="6205491"/>
            <a:ext cx="10164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Einführungsphase Jg. 11 *** 2. Fremdsprache *** Auslandsschulbesuch *** Qualifikationsphase Jg. 12/13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FDA0C8D1-183F-46A9-B903-F8271BDC7673}"/>
              </a:ext>
            </a:extLst>
          </p:cNvPr>
          <p:cNvSpPr txBox="1"/>
          <p:nvPr/>
        </p:nvSpPr>
        <p:spPr>
          <a:xfrm>
            <a:off x="2083544" y="621436"/>
            <a:ext cx="7963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smtClean="0"/>
              <a:t>Förder- und Fordermöglichkeiten</a:t>
            </a:r>
            <a:endParaRPr lang="de-DE" sz="32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B9391A49-1C88-4E02-BC29-DD247A64973F}"/>
              </a:ext>
            </a:extLst>
          </p:cNvPr>
          <p:cNvSpPr txBox="1"/>
          <p:nvPr/>
        </p:nvSpPr>
        <p:spPr>
          <a:xfrm>
            <a:off x="1091953" y="1562470"/>
            <a:ext cx="97210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de-DE" sz="32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3200" dirty="0" smtClean="0"/>
              <a:t>Segelkonzept: Förderung in bestimmten Fächern (Englisch, Deutsch, Mathematik, NW etc.) in der Segelzeit (fest im Stundenplan verankert)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3200" dirty="0"/>
              <a:t>e</a:t>
            </a:r>
            <a:r>
              <a:rPr lang="de-DE" sz="3200" dirty="0" smtClean="0"/>
              <a:t>ine eigene Klasse für ehemalige RealschülerInnen / OberschülerInnen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3200" dirty="0"/>
              <a:t>Förderung in den Kernfächern am Ende von Jahrgang </a:t>
            </a:r>
            <a:r>
              <a:rPr lang="de-DE" sz="3200" dirty="0" smtClean="0"/>
              <a:t>10 möglich</a:t>
            </a:r>
            <a:endParaRPr lang="de-DE" sz="3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3200" dirty="0" smtClean="0"/>
          </a:p>
        </p:txBody>
      </p:sp>
    </p:spTree>
    <p:extLst>
      <p:ext uri="{BB962C8B-B14F-4D97-AF65-F5344CB8AC3E}">
        <p14:creationId xmlns:p14="http://schemas.microsoft.com/office/powerpoint/2010/main" val="97519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896760" y="6205320"/>
            <a:ext cx="10164240" cy="36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Calibri"/>
              </a:rPr>
              <a:t>Einführungsphase Jg. 11 *** 2. Fremdsprache *** Auslandsschulbesuch *** Qualifikationsphase Jg. 12/13 </a:t>
            </a:r>
            <a:endParaRPr/>
          </a:p>
        </p:txBody>
      </p:sp>
      <p:sp>
        <p:nvSpPr>
          <p:cNvPr id="54" name="CustomShape 2"/>
          <p:cNvSpPr/>
          <p:nvPr/>
        </p:nvSpPr>
        <p:spPr>
          <a:xfrm>
            <a:off x="1882080" y="621360"/>
            <a:ext cx="7962480" cy="577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Genaueres zur 2. </a:t>
            </a:r>
            <a:r>
              <a:rPr lang="de-DE" sz="3200" dirty="0" smtClean="0">
                <a:solidFill>
                  <a:srgbClr val="000000"/>
                </a:solidFill>
                <a:latin typeface="Calibri"/>
              </a:rPr>
              <a:t>Fremdsprache</a:t>
            </a:r>
          </a:p>
          <a:p>
            <a:pPr algn="ctr">
              <a:lnSpc>
                <a:spcPct val="100000"/>
              </a:lnSpc>
            </a:pPr>
            <a:endParaRPr lang="de-DE" sz="3200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55" name="CustomShape 3"/>
          <p:cNvSpPr/>
          <p:nvPr/>
        </p:nvSpPr>
        <p:spPr>
          <a:xfrm>
            <a:off x="1091880" y="1412776"/>
            <a:ext cx="9720360" cy="450526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2800" dirty="0">
                <a:solidFill>
                  <a:srgbClr val="000000"/>
                </a:solidFill>
                <a:latin typeface="Calibri"/>
              </a:rPr>
              <a:t>Wer bisher keine 2.Fremdsprache gelernt hat, wählt Spanisch als neue FS (dann bis Jg. 13 verpflichtend, 2 Ergebnisse gehen ins Abitur ein).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2800" dirty="0">
                <a:solidFill>
                  <a:srgbClr val="000000"/>
                </a:solidFill>
                <a:latin typeface="Calibri"/>
              </a:rPr>
              <a:t>Wer seine 5 Jahre FS-Verpflichtung erfüllt hat, kann...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de-DE" sz="2800" dirty="0">
                <a:solidFill>
                  <a:srgbClr val="000000"/>
                </a:solidFill>
                <a:latin typeface="Calibri"/>
              </a:rPr>
              <a:t>… seine 2. FS weiterführen (Latein, Französisch)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de-DE" sz="2800" dirty="0">
                <a:solidFill>
                  <a:srgbClr val="000000"/>
                </a:solidFill>
                <a:latin typeface="Calibri"/>
              </a:rPr>
              <a:t>… ebenfalls Spanisch neu beginnen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de-DE" sz="2800" dirty="0">
                <a:solidFill>
                  <a:srgbClr val="000000"/>
                </a:solidFill>
                <a:latin typeface="Calibri"/>
              </a:rPr>
              <a:t>… statt der 2. FS zwei Fächer als Wahlpflichtkurs wählen (z.B. Erdkunde und Biologie, insgesamt 3-stündig); wichtig: d</a:t>
            </a:r>
            <a:r>
              <a:rPr lang="de-DE" sz="2800" dirty="0">
                <a:solidFill>
                  <a:srgbClr val="000000"/>
                </a:solidFill>
                <a:latin typeface="Calibri"/>
                <a:ea typeface="Microsoft YaHei"/>
              </a:rPr>
              <a:t>as Sprachliche Profil kann dann in Jahrgang 12 nicht mehr gewählt werden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1882080" y="621360"/>
            <a:ext cx="7962480" cy="577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 sz="3200">
                <a:solidFill>
                  <a:srgbClr val="000000"/>
                </a:solidFill>
                <a:latin typeface="Calibri"/>
              </a:rPr>
              <a:t>Auslandsschulbesuch (günstig in Jg.11)</a:t>
            </a:r>
            <a:endParaRPr/>
          </a:p>
        </p:txBody>
      </p:sp>
      <p:sp>
        <p:nvSpPr>
          <p:cNvPr id="58" name="CustomShape 2"/>
          <p:cNvSpPr/>
          <p:nvPr/>
        </p:nvSpPr>
        <p:spPr>
          <a:xfrm>
            <a:off x="896760" y="6205320"/>
            <a:ext cx="10164240" cy="36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DE">
                <a:solidFill>
                  <a:srgbClr val="000000"/>
                </a:solidFill>
                <a:latin typeface="Calibri"/>
              </a:rPr>
              <a:t>Einführungsphase Jg. 11 *** 2. Fremdsprache *** Auslandsschulbesuch *** Qualifikationsphase Jg. 12/13 </a:t>
            </a:r>
            <a:endParaRPr/>
          </a:p>
        </p:txBody>
      </p:sp>
      <p:sp>
        <p:nvSpPr>
          <p:cNvPr id="59" name="CustomShape 3"/>
          <p:cNvSpPr/>
          <p:nvPr/>
        </p:nvSpPr>
        <p:spPr>
          <a:xfrm>
            <a:off x="1091880" y="1562400"/>
            <a:ext cx="9720360" cy="447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Für ein ganzes oder ein halbes Jahr möglich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Voraussetzungen bei einjährigem ASB oder während des 2. Halbjahres: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erfolgreiche Teilnahme an folgenden Unterrichtsfächern:</a:t>
            </a:r>
            <a:endParaRPr dirty="0"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Geschichte </a:t>
            </a:r>
            <a:r>
              <a:rPr lang="de-DE" sz="3200" i="1" u="sng" dirty="0">
                <a:solidFill>
                  <a:srgbClr val="000000"/>
                </a:solidFill>
                <a:latin typeface="Calibri"/>
              </a:rPr>
              <a:t>oder</a:t>
            </a:r>
            <a:r>
              <a:rPr lang="de-DE" sz="3200" dirty="0">
                <a:solidFill>
                  <a:srgbClr val="000000"/>
                </a:solidFill>
                <a:latin typeface="Calibri"/>
              </a:rPr>
              <a:t> Erdkunde </a:t>
            </a:r>
            <a:r>
              <a:rPr lang="de-DE" sz="3200" i="1" u="sng" dirty="0">
                <a:solidFill>
                  <a:srgbClr val="000000"/>
                </a:solidFill>
                <a:latin typeface="Calibri"/>
              </a:rPr>
              <a:t>oder</a:t>
            </a:r>
            <a:r>
              <a:rPr lang="de-DE" sz="3200" dirty="0">
                <a:solidFill>
                  <a:srgbClr val="000000"/>
                </a:solidFill>
                <a:latin typeface="Calibri"/>
              </a:rPr>
              <a:t> Politik/Wirtschaft</a:t>
            </a:r>
            <a:endParaRPr dirty="0"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Mathematik</a:t>
            </a:r>
            <a:endParaRPr dirty="0"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Physik </a:t>
            </a:r>
            <a:r>
              <a:rPr lang="de-DE" sz="3200" i="1" u="sng" dirty="0">
                <a:solidFill>
                  <a:srgbClr val="000000"/>
                </a:solidFill>
                <a:latin typeface="Calibri"/>
              </a:rPr>
              <a:t>oder</a:t>
            </a:r>
            <a:r>
              <a:rPr lang="de-DE" sz="3200" dirty="0">
                <a:solidFill>
                  <a:srgbClr val="000000"/>
                </a:solidFill>
                <a:latin typeface="Calibri"/>
              </a:rPr>
              <a:t> Chemie </a:t>
            </a:r>
            <a:r>
              <a:rPr lang="de-DE" sz="3200" i="1" u="sng" dirty="0">
                <a:solidFill>
                  <a:srgbClr val="000000"/>
                </a:solidFill>
                <a:latin typeface="Calibri"/>
              </a:rPr>
              <a:t>oder</a:t>
            </a:r>
            <a:r>
              <a:rPr lang="de-DE" sz="3200" dirty="0">
                <a:solidFill>
                  <a:srgbClr val="000000"/>
                </a:solidFill>
                <a:latin typeface="Calibri"/>
              </a:rPr>
              <a:t> Biologie …</a:t>
            </a:r>
            <a:endParaRPr dirty="0"/>
          </a:p>
          <a:p>
            <a:pPr lvl="2"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ADFDFE84-E8F0-433A-972F-18EDA0BCBA95}"/>
              </a:ext>
            </a:extLst>
          </p:cNvPr>
          <p:cNvSpPr txBox="1"/>
          <p:nvPr/>
        </p:nvSpPr>
        <p:spPr>
          <a:xfrm>
            <a:off x="2290765" y="4725144"/>
            <a:ext cx="661354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000" dirty="0"/>
              <a:t>P1 – </a:t>
            </a:r>
            <a:r>
              <a:rPr lang="de-DE" sz="2000" dirty="0" smtClean="0"/>
              <a:t>P2: </a:t>
            </a:r>
            <a:r>
              <a:rPr lang="de-DE" sz="2000" dirty="0"/>
              <a:t>Semesterergebnisse zählen für das Abitur </a:t>
            </a:r>
            <a:r>
              <a:rPr lang="de-DE" sz="2000" b="1" dirty="0">
                <a:solidFill>
                  <a:srgbClr val="FF0000"/>
                </a:solidFill>
              </a:rPr>
              <a:t>doppelt</a:t>
            </a:r>
            <a:r>
              <a:rPr lang="de-DE" sz="2000" dirty="0"/>
              <a:t> </a:t>
            </a:r>
          </a:p>
          <a:p>
            <a:pPr>
              <a:defRPr/>
            </a:pPr>
            <a:r>
              <a:rPr lang="de-DE" sz="2000" dirty="0"/>
              <a:t>P1 – P5: alle Prüfungsergebnisse </a:t>
            </a:r>
            <a:r>
              <a:rPr lang="de-DE" sz="2000" dirty="0">
                <a:solidFill>
                  <a:srgbClr val="FF0000"/>
                </a:solidFill>
              </a:rPr>
              <a:t>zählen sogar </a:t>
            </a:r>
            <a:r>
              <a:rPr lang="de-DE" sz="2000" b="1" dirty="0">
                <a:solidFill>
                  <a:srgbClr val="FF0000"/>
                </a:solidFill>
              </a:rPr>
              <a:t>4-fach</a:t>
            </a:r>
          </a:p>
          <a:p>
            <a:pPr algn="ctr">
              <a:defRPr/>
            </a:pPr>
            <a:r>
              <a:rPr lang="de-DE" sz="2000" dirty="0"/>
              <a:t>= wichtig – hier „richtig“ wählen!!!</a:t>
            </a:r>
          </a:p>
        </p:txBody>
      </p:sp>
      <p:graphicFrame>
        <p:nvGraphicFramePr>
          <p:cNvPr id="8" name="Group 95">
            <a:extLst>
              <a:ext uri="{FF2B5EF4-FFF2-40B4-BE49-F238E27FC236}">
                <a16:creationId xmlns:a16="http://schemas.microsoft.com/office/drawing/2014/main" xmlns="" id="{90EADA13-5FC8-4072-B2C0-2B7E22096C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9685119"/>
              </p:ext>
            </p:extLst>
          </p:nvPr>
        </p:nvGraphicFramePr>
        <p:xfrm>
          <a:off x="1882066" y="1896291"/>
          <a:ext cx="4037012" cy="2499264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77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8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P1</a:t>
                      </a: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A0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eA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erhöhtes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Anforderungs-niveau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5-stündig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A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9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P2</a:t>
                      </a: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A0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0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P3</a:t>
                      </a: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A0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9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P4</a:t>
                      </a: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A0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 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grund-legendes A. </a:t>
                      </a:r>
                      <a:endParaRPr kumimoji="0" lang="de-D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3-stündig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A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8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P5</a:t>
                      </a: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A0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9" name="Group 128">
            <a:extLst>
              <a:ext uri="{FF2B5EF4-FFF2-40B4-BE49-F238E27FC236}">
                <a16:creationId xmlns:a16="http://schemas.microsoft.com/office/drawing/2014/main" xmlns="" id="{49F14727-BD90-4A1B-AAC9-75339264DD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0065936"/>
              </p:ext>
            </p:extLst>
          </p:nvPr>
        </p:nvGraphicFramePr>
        <p:xfrm>
          <a:off x="6271334" y="1896291"/>
          <a:ext cx="4038600" cy="2087562"/>
        </p:xfrm>
        <a:graphic>
          <a:graphicData uri="http://schemas.openxmlformats.org/drawingml/2006/table">
            <a:tbl>
              <a:tblPr/>
              <a:tblGrid>
                <a:gridCol w="2020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77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6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P1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schriftliches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Zentralabitur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84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P2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6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P3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4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P4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6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P5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mündl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Prüfung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xmlns="" id="{A32A7E8A-34E0-44BC-9A9B-467D33D09C83}"/>
              </a:ext>
            </a:extLst>
          </p:cNvPr>
          <p:cNvSpPr txBox="1"/>
          <p:nvPr/>
        </p:nvSpPr>
        <p:spPr>
          <a:xfrm>
            <a:off x="1882066" y="621437"/>
            <a:ext cx="7963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Qualifikationsphase Jg. 12/13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xmlns="" id="{0EC97CEE-4C23-4ED2-A6D4-6F0A411F4BED}"/>
              </a:ext>
            </a:extLst>
          </p:cNvPr>
          <p:cNvSpPr txBox="1"/>
          <p:nvPr/>
        </p:nvSpPr>
        <p:spPr>
          <a:xfrm>
            <a:off x="896646" y="6205491"/>
            <a:ext cx="10164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Einführungsphase Jg. 11 *** 2. Fremdsprache *** Auslandsschulbesuch *** Qualifikationsphase Jg. 12/13 </a:t>
            </a:r>
          </a:p>
        </p:txBody>
      </p:sp>
    </p:spTree>
    <p:extLst>
      <p:ext uri="{BB962C8B-B14F-4D97-AF65-F5344CB8AC3E}">
        <p14:creationId xmlns:p14="http://schemas.microsoft.com/office/powerpoint/2010/main" val="135243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611</Words>
  <Application>Microsoft Office PowerPoint</Application>
  <PresentationFormat>Benutzerdefiniert</PresentationFormat>
  <Paragraphs>97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Nicole Rothe</dc:creator>
  <cp:lastModifiedBy>Nicole Rothe</cp:lastModifiedBy>
  <cp:revision>9</cp:revision>
  <dcterms:modified xsi:type="dcterms:W3CDTF">2022-02-11T11:34:55Z</dcterms:modified>
</cp:coreProperties>
</file>